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65" r:id="rId2"/>
    <p:sldId id="266" r:id="rId3"/>
    <p:sldId id="267" r:id="rId4"/>
    <p:sldId id="268" r:id="rId5"/>
    <p:sldId id="269" r:id="rId6"/>
    <p:sldId id="270" r:id="rId7"/>
    <p:sldId id="258" r:id="rId8"/>
    <p:sldId id="271" r:id="rId9"/>
    <p:sldId id="264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ECFF"/>
    <a:srgbClr val="FFCCFF"/>
    <a:srgbClr val="000099"/>
    <a:srgbClr val="663300"/>
    <a:srgbClr val="FFFF99"/>
    <a:srgbClr val="FF9933"/>
    <a:srgbClr val="333300"/>
    <a:srgbClr val="CC99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690" autoAdjust="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6604209196072709E-2"/>
          <c:y val="7.7884514435695634E-2"/>
          <c:w val="0.54245892874501744"/>
          <c:h val="0.818589945487583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explosion val="25"/>
          <c:dLbls>
            <c:spPr>
              <a:ln cmpd="sng">
                <a:solidFill>
                  <a:srgbClr val="CC00FF"/>
                </a:solidFill>
              </a:ln>
              <a:effectLst>
                <a:innerShdw blurRad="63500" dist="50800" dir="16200000">
                  <a:srgbClr val="CC0099">
                    <a:alpha val="50000"/>
                  </a:srgbClr>
                </a:innerShdw>
              </a:effectLst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  <c:pt idx="6">
                  <c:v>Доходы от продажи матер. и нематер. активов</c:v>
                </c:pt>
                <c:pt idx="7">
                  <c:v>Прочие 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31.87</c:v>
                </c:pt>
                <c:pt idx="1">
                  <c:v>5.4</c:v>
                </c:pt>
                <c:pt idx="2">
                  <c:v>4.0000000000000063E-2</c:v>
                </c:pt>
                <c:pt idx="3">
                  <c:v>9.6</c:v>
                </c:pt>
                <c:pt idx="4">
                  <c:v>43.39</c:v>
                </c:pt>
                <c:pt idx="5">
                  <c:v>9.32</c:v>
                </c:pt>
                <c:pt idx="6">
                  <c:v>0.36000000000000032</c:v>
                </c:pt>
                <c:pt idx="7">
                  <c:v>4.0000000000000063E-2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2808641975308721"/>
          <c:y val="4.4199885018919721E-2"/>
          <c:w val="0.36265432098765493"/>
          <c:h val="0.92617746238258403"/>
        </c:manualLayout>
      </c:layout>
      <c:txPr>
        <a:bodyPr/>
        <a:lstStyle/>
        <a:p>
          <a:pPr>
            <a:defRPr sz="17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590F8-8391-4C77-B122-9D3997AB544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1D2982A-495F-4B30-8FFC-8A277846FB19}">
      <dgm:prSet custT="1"/>
      <dgm:spPr>
        <a:solidFill>
          <a:srgbClr val="FFFF00">
            <a:alpha val="89804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</a:t>
          </a:r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10.11.2015 </a:t>
          </a:r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147 </a:t>
          </a:r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1529C3-4E24-4451-B302-072A3F20D9A9}" type="parTrans" cxnId="{3A1155BE-8FDA-42F0-855F-83F9202DC817}">
      <dgm:prSet/>
      <dgm:spPr/>
      <dgm:t>
        <a:bodyPr/>
        <a:lstStyle/>
        <a:p>
          <a:endParaRPr lang="ru-RU"/>
        </a:p>
      </dgm:t>
    </dgm:pt>
    <dgm:pt modelId="{04257793-C5CF-4850-B136-B820F129E1B1}" type="sibTrans" cxnId="{3A1155BE-8FDA-42F0-855F-83F9202DC817}">
      <dgm:prSet/>
      <dgm:spPr/>
      <dgm:t>
        <a:bodyPr/>
        <a:lstStyle/>
        <a:p>
          <a:endParaRPr lang="ru-RU"/>
        </a:p>
      </dgm:t>
    </dgm:pt>
    <dgm:pt modelId="{82ED7029-950F-4B55-969E-136ED1342FDE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190B73-A594-4DE5-9661-E5562A004DB2}" type="parTrans" cxnId="{63D0BF3F-C7B8-4445-92C5-FC75C7D328F6}">
      <dgm:prSet/>
      <dgm:spPr/>
      <dgm:t>
        <a:bodyPr/>
        <a:lstStyle/>
        <a:p>
          <a:endParaRPr lang="ru-RU"/>
        </a:p>
      </dgm:t>
    </dgm:pt>
    <dgm:pt modelId="{B0AD49AA-842A-48FE-9DF1-B820A747374F}" type="sibTrans" cxnId="{63D0BF3F-C7B8-4445-92C5-FC75C7D328F6}">
      <dgm:prSet/>
      <dgm:spPr/>
      <dgm:t>
        <a:bodyPr/>
        <a:lstStyle/>
        <a:p>
          <a:endParaRPr lang="ru-RU"/>
        </a:p>
      </dgm:t>
    </dgm:pt>
    <dgm:pt modelId="{DD101001-9AF9-48B8-A2D4-563C2AFB9392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B6310C-327F-46EB-9684-9E86017C7336}" type="parTrans" cxnId="{21A647F0-5089-473D-8379-098A0851403B}">
      <dgm:prSet/>
      <dgm:spPr/>
      <dgm:t>
        <a:bodyPr/>
        <a:lstStyle/>
        <a:p>
          <a:endParaRPr lang="ru-RU"/>
        </a:p>
      </dgm:t>
    </dgm:pt>
    <dgm:pt modelId="{73BCAB23-4EBB-417E-9EC2-85E5651A09CF}" type="sibTrans" cxnId="{21A647F0-5089-473D-8379-098A0851403B}">
      <dgm:prSet/>
      <dgm:spPr/>
      <dgm:t>
        <a:bodyPr/>
        <a:lstStyle/>
        <a:p>
          <a:endParaRPr lang="ru-RU"/>
        </a:p>
      </dgm:t>
    </dgm:pt>
    <dgm:pt modelId="{FF22E8A3-137D-4B11-A6C0-2CFD81BC3E38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3D4563-B1D2-44C4-9342-487791EB5D4C}" type="parTrans" cxnId="{2930AEE4-D493-4675-B31C-3A2F67BF37B2}">
      <dgm:prSet/>
      <dgm:spPr/>
      <dgm:t>
        <a:bodyPr/>
        <a:lstStyle/>
        <a:p>
          <a:endParaRPr lang="ru-RU"/>
        </a:p>
      </dgm:t>
    </dgm:pt>
    <dgm:pt modelId="{CB5D60B8-5BDC-49B7-92FD-16F6494EADB5}" type="sibTrans" cxnId="{2930AEE4-D493-4675-B31C-3A2F67BF37B2}">
      <dgm:prSet/>
      <dgm:spPr/>
      <dgm:t>
        <a:bodyPr/>
        <a:lstStyle/>
        <a:p>
          <a:endParaRPr lang="ru-RU"/>
        </a:p>
      </dgm:t>
    </dgm:pt>
    <dgm:pt modelId="{3018961B-01A6-41F6-9B81-0B98D95ED339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10 постановлений Администрации Усть-Донецкого городского поселения  об утверждении муниципальных программ  Усть-Донецкого городского поселения</a:t>
          </a:r>
          <a:endParaRPr lang="ru-RU" sz="14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62533A-D5CD-4B79-9EDF-A16748105F34}" type="parTrans" cxnId="{6DBAEFC9-76B4-4EDF-8815-E3F5C2EA077F}">
      <dgm:prSet/>
      <dgm:spPr/>
      <dgm:t>
        <a:bodyPr/>
        <a:lstStyle/>
        <a:p>
          <a:endParaRPr lang="ru-RU"/>
        </a:p>
      </dgm:t>
    </dgm:pt>
    <dgm:pt modelId="{2BAA079C-0FA2-46C8-A306-804FC0C51EBE}" type="sibTrans" cxnId="{6DBAEFC9-76B4-4EDF-8815-E3F5C2EA077F}">
      <dgm:prSet/>
      <dgm:spPr/>
      <dgm:t>
        <a:bodyPr/>
        <a:lstStyle/>
        <a:p>
          <a:endParaRPr lang="ru-RU"/>
        </a:p>
      </dgm:t>
    </dgm:pt>
    <dgm:pt modelId="{EAD3EC8D-41E8-48B2-AC50-DA757502E36D}" type="pres">
      <dgm:prSet presAssocID="{E0E590F8-8391-4C77-B122-9D3997AB5446}" presName="compositeShape" presStyleCnt="0">
        <dgm:presLayoutVars>
          <dgm:dir/>
          <dgm:resizeHandles/>
        </dgm:presLayoutVars>
      </dgm:prSet>
      <dgm:spPr/>
    </dgm:pt>
    <dgm:pt modelId="{33F7CBFB-3DA8-4D5C-81FA-05549E9ADFF7}" type="pres">
      <dgm:prSet presAssocID="{E0E590F8-8391-4C77-B122-9D3997AB5446}" presName="pyramid" presStyleLbl="node1" presStyleIdx="0" presStyleCnt="1"/>
      <dgm:spPr>
        <a:solidFill>
          <a:srgbClr val="663300"/>
        </a:solidFill>
      </dgm:spPr>
    </dgm:pt>
    <dgm:pt modelId="{2CC4E1D1-8BE8-4113-9AAB-D71F1B6E6F8B}" type="pres">
      <dgm:prSet presAssocID="{E0E590F8-8391-4C77-B122-9D3997AB5446}" presName="theList" presStyleCnt="0"/>
      <dgm:spPr/>
    </dgm:pt>
    <dgm:pt modelId="{982F869E-6C70-48CA-803C-4A5E775D788C}" type="pres">
      <dgm:prSet presAssocID="{51D2982A-495F-4B30-8FFC-8A277846FB19}" presName="aNode" presStyleLbl="fgAcc1" presStyleIdx="0" presStyleCnt="5" custScaleX="260293" custScaleY="169392" custLinFactNeighborX="2410" custLinFactNeighborY="-40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02385-2D21-4D52-A6B4-EF5E9F7E9953}" type="pres">
      <dgm:prSet presAssocID="{51D2982A-495F-4B30-8FFC-8A277846FB19}" presName="aSpace" presStyleCnt="0"/>
      <dgm:spPr/>
    </dgm:pt>
    <dgm:pt modelId="{D184D668-BA41-47BC-9B4A-735ACA21D989}" type="pres">
      <dgm:prSet presAssocID="{82ED7029-950F-4B55-969E-136ED1342FDE}" presName="aNode" presStyleLbl="fgAcc1" presStyleIdx="1" presStyleCnt="5" custScaleX="260293" custScaleY="165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F4FA-2A87-4FFC-A376-311BB90A2203}" type="pres">
      <dgm:prSet presAssocID="{82ED7029-950F-4B55-969E-136ED1342FDE}" presName="aSpace" presStyleCnt="0"/>
      <dgm:spPr/>
    </dgm:pt>
    <dgm:pt modelId="{2BA73FFF-702F-4D4F-BA5D-98EFC261A1BB}" type="pres">
      <dgm:prSet presAssocID="{3018961B-01A6-41F6-9B81-0B98D95ED339}" presName="aNode" presStyleLbl="fgAcc1" presStyleIdx="2" presStyleCnt="5" custScaleX="260293" custScaleY="140020" custLinFactNeighborX="0" custLinFactNeighborY="6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CD27F-16DC-4F31-BE2B-924D788E6F75}" type="pres">
      <dgm:prSet presAssocID="{3018961B-01A6-41F6-9B81-0B98D95ED339}" presName="aSpace" presStyleCnt="0"/>
      <dgm:spPr/>
    </dgm:pt>
    <dgm:pt modelId="{D7FE1EA2-8E91-40D0-BEE0-7178C1F45F7F}" type="pres">
      <dgm:prSet presAssocID="{FF22E8A3-137D-4B11-A6C0-2CFD81BC3E38}" presName="aNode" presStyleLbl="fgAcc1" presStyleIdx="3" presStyleCnt="5" custScaleX="260293" custScaleY="174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C38E5-387E-4697-A437-A2D2DB7727A7}" type="pres">
      <dgm:prSet presAssocID="{FF22E8A3-137D-4B11-A6C0-2CFD81BC3E38}" presName="aSpace" presStyleCnt="0"/>
      <dgm:spPr/>
    </dgm:pt>
    <dgm:pt modelId="{BE26D8BA-EBC7-4DB6-91A9-65243D9AB434}" type="pres">
      <dgm:prSet presAssocID="{DD101001-9AF9-48B8-A2D4-563C2AFB9392}" presName="aNode" presStyleLbl="fgAcc1" presStyleIdx="4" presStyleCnt="5" custScaleX="260293" custScaleY="185523" custLinFactNeighborX="-9640" custLinFactNeighborY="38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E8E5E-6DAB-41DE-8256-9A25FBA58B25}" type="pres">
      <dgm:prSet presAssocID="{DD101001-9AF9-48B8-A2D4-563C2AFB9392}" presName="aSpace" presStyleCnt="0"/>
      <dgm:spPr/>
    </dgm:pt>
  </dgm:ptLst>
  <dgm:cxnLst>
    <dgm:cxn modelId="{3A1155BE-8FDA-42F0-855F-83F9202DC817}" srcId="{E0E590F8-8391-4C77-B122-9D3997AB5446}" destId="{51D2982A-495F-4B30-8FFC-8A277846FB19}" srcOrd="0" destOrd="0" parTransId="{201529C3-4E24-4451-B302-072A3F20D9A9}" sibTransId="{04257793-C5CF-4850-B136-B820F129E1B1}"/>
    <dgm:cxn modelId="{EC6CBF5C-19CD-4DD6-A873-2219062E0380}" type="presOf" srcId="{FF22E8A3-137D-4B11-A6C0-2CFD81BC3E38}" destId="{D7FE1EA2-8E91-40D0-BEE0-7178C1F45F7F}" srcOrd="0" destOrd="0" presId="urn:microsoft.com/office/officeart/2005/8/layout/pyramid2"/>
    <dgm:cxn modelId="{1D26A28F-E3C1-4638-B926-F6EB6F3B1448}" type="presOf" srcId="{E0E590F8-8391-4C77-B122-9D3997AB5446}" destId="{EAD3EC8D-41E8-48B2-AC50-DA757502E36D}" srcOrd="0" destOrd="0" presId="urn:microsoft.com/office/officeart/2005/8/layout/pyramid2"/>
    <dgm:cxn modelId="{63D0BF3F-C7B8-4445-92C5-FC75C7D328F6}" srcId="{E0E590F8-8391-4C77-B122-9D3997AB5446}" destId="{82ED7029-950F-4B55-969E-136ED1342FDE}" srcOrd="1" destOrd="0" parTransId="{8A190B73-A594-4DE5-9661-E5562A004DB2}" sibTransId="{B0AD49AA-842A-48FE-9DF1-B820A747374F}"/>
    <dgm:cxn modelId="{F9BBCB4E-B2AE-42F2-9493-53778DEDBC6D}" type="presOf" srcId="{51D2982A-495F-4B30-8FFC-8A277846FB19}" destId="{982F869E-6C70-48CA-803C-4A5E775D788C}" srcOrd="0" destOrd="0" presId="urn:microsoft.com/office/officeart/2005/8/layout/pyramid2"/>
    <dgm:cxn modelId="{21A647F0-5089-473D-8379-098A0851403B}" srcId="{E0E590F8-8391-4C77-B122-9D3997AB5446}" destId="{DD101001-9AF9-48B8-A2D4-563C2AFB9392}" srcOrd="4" destOrd="0" parTransId="{09B6310C-327F-46EB-9684-9E86017C7336}" sibTransId="{73BCAB23-4EBB-417E-9EC2-85E5651A09CF}"/>
    <dgm:cxn modelId="{2930AEE4-D493-4675-B31C-3A2F67BF37B2}" srcId="{E0E590F8-8391-4C77-B122-9D3997AB5446}" destId="{FF22E8A3-137D-4B11-A6C0-2CFD81BC3E38}" srcOrd="3" destOrd="0" parTransId="{663D4563-B1D2-44C4-9342-487791EB5D4C}" sibTransId="{CB5D60B8-5BDC-49B7-92FD-16F6494EADB5}"/>
    <dgm:cxn modelId="{09C5BF16-6608-4AD3-8E20-6284197CEF8F}" type="presOf" srcId="{82ED7029-950F-4B55-969E-136ED1342FDE}" destId="{D184D668-BA41-47BC-9B4A-735ACA21D989}" srcOrd="0" destOrd="0" presId="urn:microsoft.com/office/officeart/2005/8/layout/pyramid2"/>
    <dgm:cxn modelId="{5D468E4F-5BB5-41FA-A8A0-906FB2CA3BF7}" type="presOf" srcId="{3018961B-01A6-41F6-9B81-0B98D95ED339}" destId="{2BA73FFF-702F-4D4F-BA5D-98EFC261A1BB}" srcOrd="0" destOrd="0" presId="urn:microsoft.com/office/officeart/2005/8/layout/pyramid2"/>
    <dgm:cxn modelId="{6DBAEFC9-76B4-4EDF-8815-E3F5C2EA077F}" srcId="{E0E590F8-8391-4C77-B122-9D3997AB5446}" destId="{3018961B-01A6-41F6-9B81-0B98D95ED339}" srcOrd="2" destOrd="0" parTransId="{6862533A-D5CD-4B79-9EDF-A16748105F34}" sibTransId="{2BAA079C-0FA2-46C8-A306-804FC0C51EBE}"/>
    <dgm:cxn modelId="{ACADA934-614E-4B7C-8E23-037A69FF1641}" type="presOf" srcId="{DD101001-9AF9-48B8-A2D4-563C2AFB9392}" destId="{BE26D8BA-EBC7-4DB6-91A9-65243D9AB434}" srcOrd="0" destOrd="0" presId="urn:microsoft.com/office/officeart/2005/8/layout/pyramid2"/>
    <dgm:cxn modelId="{530519A4-E242-4AE3-83C8-526EDF59667A}" type="presParOf" srcId="{EAD3EC8D-41E8-48B2-AC50-DA757502E36D}" destId="{33F7CBFB-3DA8-4D5C-81FA-05549E9ADFF7}" srcOrd="0" destOrd="0" presId="urn:microsoft.com/office/officeart/2005/8/layout/pyramid2"/>
    <dgm:cxn modelId="{0D1203D5-EFC5-46F0-9B92-12794D7707D2}" type="presParOf" srcId="{EAD3EC8D-41E8-48B2-AC50-DA757502E36D}" destId="{2CC4E1D1-8BE8-4113-9AAB-D71F1B6E6F8B}" srcOrd="1" destOrd="0" presId="urn:microsoft.com/office/officeart/2005/8/layout/pyramid2"/>
    <dgm:cxn modelId="{4224AFB9-0994-4F66-987B-C8343483114D}" type="presParOf" srcId="{2CC4E1D1-8BE8-4113-9AAB-D71F1B6E6F8B}" destId="{982F869E-6C70-48CA-803C-4A5E775D788C}" srcOrd="0" destOrd="0" presId="urn:microsoft.com/office/officeart/2005/8/layout/pyramid2"/>
    <dgm:cxn modelId="{5F6949A3-596A-4C04-B884-687E8213AD1D}" type="presParOf" srcId="{2CC4E1D1-8BE8-4113-9AAB-D71F1B6E6F8B}" destId="{49B02385-2D21-4D52-A6B4-EF5E9F7E9953}" srcOrd="1" destOrd="0" presId="urn:microsoft.com/office/officeart/2005/8/layout/pyramid2"/>
    <dgm:cxn modelId="{6950B4EE-7555-4BF3-B48B-633E51A6A1BE}" type="presParOf" srcId="{2CC4E1D1-8BE8-4113-9AAB-D71F1B6E6F8B}" destId="{D184D668-BA41-47BC-9B4A-735ACA21D989}" srcOrd="2" destOrd="0" presId="urn:microsoft.com/office/officeart/2005/8/layout/pyramid2"/>
    <dgm:cxn modelId="{2FBB9313-F0D0-40DA-B61D-059580E2C4D5}" type="presParOf" srcId="{2CC4E1D1-8BE8-4113-9AAB-D71F1B6E6F8B}" destId="{C934F4FA-2A87-4FFC-A376-311BB90A2203}" srcOrd="3" destOrd="0" presId="urn:microsoft.com/office/officeart/2005/8/layout/pyramid2"/>
    <dgm:cxn modelId="{2E5C8E97-0ECB-4F0A-9A21-4A81FB1BC00B}" type="presParOf" srcId="{2CC4E1D1-8BE8-4113-9AAB-D71F1B6E6F8B}" destId="{2BA73FFF-702F-4D4F-BA5D-98EFC261A1BB}" srcOrd="4" destOrd="0" presId="urn:microsoft.com/office/officeart/2005/8/layout/pyramid2"/>
    <dgm:cxn modelId="{731C6CB6-9DDE-47FF-9D41-7DE89B204173}" type="presParOf" srcId="{2CC4E1D1-8BE8-4113-9AAB-D71F1B6E6F8B}" destId="{53CCD27F-16DC-4F31-BE2B-924D788E6F75}" srcOrd="5" destOrd="0" presId="urn:microsoft.com/office/officeart/2005/8/layout/pyramid2"/>
    <dgm:cxn modelId="{CB516E1F-0A45-4E86-B560-A75AE7729BF6}" type="presParOf" srcId="{2CC4E1D1-8BE8-4113-9AAB-D71F1B6E6F8B}" destId="{D7FE1EA2-8E91-40D0-BEE0-7178C1F45F7F}" srcOrd="6" destOrd="0" presId="urn:microsoft.com/office/officeart/2005/8/layout/pyramid2"/>
    <dgm:cxn modelId="{868EFCAB-B830-44D8-96EB-808CF40AD36B}" type="presParOf" srcId="{2CC4E1D1-8BE8-4113-9AAB-D71F1B6E6F8B}" destId="{EA8C38E5-387E-4697-A437-A2D2DB7727A7}" srcOrd="7" destOrd="0" presId="urn:microsoft.com/office/officeart/2005/8/layout/pyramid2"/>
    <dgm:cxn modelId="{32872D59-5183-4F14-9B94-22E993DAEC0F}" type="presParOf" srcId="{2CC4E1D1-8BE8-4113-9AAB-D71F1B6E6F8B}" destId="{BE26D8BA-EBC7-4DB6-91A9-65243D9AB434}" srcOrd="8" destOrd="0" presId="urn:microsoft.com/office/officeart/2005/8/layout/pyramid2"/>
    <dgm:cxn modelId="{9AB2D6F2-03BA-40C4-9C3A-ACFAE1747664}" type="presParOf" srcId="{2CC4E1D1-8BE8-4113-9AAB-D71F1B6E6F8B}" destId="{B1BE8E5E-6DAB-41DE-8256-9A25FBA58B2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7CBFB-3DA8-4D5C-81FA-05549E9ADFF7}">
      <dsp:nvSpPr>
        <dsp:cNvPr id="0" name=""/>
        <dsp:cNvSpPr/>
      </dsp:nvSpPr>
      <dsp:spPr>
        <a:xfrm>
          <a:off x="101917" y="0"/>
          <a:ext cx="4864099" cy="4864099"/>
        </a:xfrm>
        <a:prstGeom prst="triangle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F869E-6C70-48CA-803C-4A5E775D788C}">
      <dsp:nvSpPr>
        <dsp:cNvPr id="0" name=""/>
        <dsp:cNvSpPr/>
      </dsp:nvSpPr>
      <dsp:spPr>
        <a:xfrm>
          <a:off x="7" y="466310"/>
          <a:ext cx="8229592" cy="733016"/>
        </a:xfrm>
        <a:prstGeom prst="roundRect">
          <a:avLst/>
        </a:prstGeom>
        <a:solidFill>
          <a:srgbClr val="FFFF00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</a:t>
          </a: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10.11.2015 </a:t>
          </a: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147 </a:t>
          </a: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" y="466310"/>
        <a:ext cx="8229592" cy="733016"/>
      </dsp:txXfrm>
    </dsp:sp>
    <dsp:sp modelId="{D184D668-BA41-47BC-9B4A-735ACA21D989}">
      <dsp:nvSpPr>
        <dsp:cNvPr id="0" name=""/>
        <dsp:cNvSpPr/>
      </dsp:nvSpPr>
      <dsp:spPr>
        <a:xfrm>
          <a:off x="3" y="1275460"/>
          <a:ext cx="8229592" cy="718087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" y="1275460"/>
        <a:ext cx="8229592" cy="718087"/>
      </dsp:txXfrm>
    </dsp:sp>
    <dsp:sp modelId="{2BA73FFF-702F-4D4F-BA5D-98EFC261A1BB}">
      <dsp:nvSpPr>
        <dsp:cNvPr id="0" name=""/>
        <dsp:cNvSpPr/>
      </dsp:nvSpPr>
      <dsp:spPr>
        <a:xfrm>
          <a:off x="3" y="2051143"/>
          <a:ext cx="8229592" cy="60591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10 постановлений Администрации Усть-Донецкого городского поселения  об утверждении муниципальных программ  Усть-Донецкого городского поселения</a:t>
          </a:r>
          <a:endParaRPr lang="ru-RU" sz="14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" y="2051143"/>
        <a:ext cx="8229592" cy="605914"/>
      </dsp:txXfrm>
    </dsp:sp>
    <dsp:sp modelId="{D7FE1EA2-8E91-40D0-BEE0-7178C1F45F7F}">
      <dsp:nvSpPr>
        <dsp:cNvPr id="0" name=""/>
        <dsp:cNvSpPr/>
      </dsp:nvSpPr>
      <dsp:spPr>
        <a:xfrm>
          <a:off x="3" y="2707645"/>
          <a:ext cx="8229592" cy="757098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" y="2707645"/>
        <a:ext cx="8229592" cy="757098"/>
      </dsp:txXfrm>
    </dsp:sp>
    <dsp:sp modelId="{BE26D8BA-EBC7-4DB6-91A9-65243D9AB434}">
      <dsp:nvSpPr>
        <dsp:cNvPr id="0" name=""/>
        <dsp:cNvSpPr/>
      </dsp:nvSpPr>
      <dsp:spPr>
        <a:xfrm>
          <a:off x="0" y="3539837"/>
          <a:ext cx="8229592" cy="802820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539837"/>
        <a:ext cx="8229592" cy="802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B15FF-D324-4A89-9C41-37FC7BCD5E31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993CF-690E-4418-9CD5-6273A535E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993CF-690E-4418-9CD5-6273A535E41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685801"/>
            <a:ext cx="7239000" cy="327659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Бюджет Усть-Донецкого </a:t>
            </a:r>
            <a:br>
              <a:rPr lang="ru-RU" sz="4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городского поселения </a:t>
            </a:r>
            <a:br>
              <a:rPr lang="ru-RU" sz="4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sz="48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4419600"/>
            <a:ext cx="6400800" cy="1524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Принят решением Собрания депутатов </a:t>
            </a:r>
          </a:p>
          <a:p>
            <a:pPr algn="ctr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 поселения </a:t>
            </a:r>
          </a:p>
          <a:p>
            <a:pPr algn="ctr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№ 162 от 22 декабря 2015года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 поселения 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разделам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 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95400" y="1817074"/>
          <a:ext cx="7391400" cy="4853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76400"/>
                <a:gridCol w="1524000"/>
                <a:gridCol w="1447800"/>
              </a:tblGrid>
              <a:tr h="8499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по разделам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бюджетной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классификации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 anchor="ctr">
                    <a:solidFill>
                      <a:srgbClr val="CC9900"/>
                    </a:solidFill>
                  </a:tcPr>
                </a:tc>
              </a:tr>
              <a:tr h="41591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, всего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38 291,9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44 707,8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37 407,2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44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10 352,9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8 678,2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10 296,3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1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9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правоохранительная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1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2 254,9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1 645,8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170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21 903,2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31 658,5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22 448,2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49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кинематография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49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  <a:p>
                      <a:endParaRPr lang="ru-RU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3 925,6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1 020,2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1 780,0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бюджета Усть-Донецкого</a:t>
            </a:r>
            <a:b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городского поселения Усть-Донецкого района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разрезе муниципальных программ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9200" y="1752600"/>
          <a:ext cx="7772400" cy="400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96"/>
                <a:gridCol w="3819804"/>
                <a:gridCol w="1162800"/>
                <a:gridCol w="1162800"/>
                <a:gridCol w="1040400"/>
              </a:tblGrid>
              <a:tr h="904547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муниципальных программ Усть-Донецкого городского поселения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1440574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428,8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397,0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412,8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36532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219,9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269,1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0454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3 925,6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1 020,2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1 780,0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95400" y="304800"/>
          <a:ext cx="7391401" cy="625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3506635"/>
                <a:gridCol w="1053125"/>
                <a:gridCol w="1053125"/>
                <a:gridCol w="1016517"/>
              </a:tblGrid>
              <a:tr h="745602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905,9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351,2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 развитие энергетики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66521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20 374,6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18 762,0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15 226,9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2 377,3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14 938,9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8 789,6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10705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81,1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75083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8 165,6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7 269,9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8 199.7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35142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494,9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443,4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427,5</a:t>
                      </a:r>
                    </a:p>
                    <a:p>
                      <a:pPr algn="ctr"/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828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основного финансового документа Усть-Донецкого городского поселения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2016 год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362200"/>
            <a:ext cx="3962400" cy="4343400"/>
          </a:xfrm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Представленная информация предназначена для широкого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городского поселения затрагивает интересы каждого жителя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р.п. Усть-Донецкий</a:t>
            </a:r>
          </a:p>
          <a:p>
            <a:pPr algn="ctr"/>
            <a:endParaRPr lang="ru-RU" sz="1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2438400"/>
            <a:ext cx="3657600" cy="1828800"/>
          </a:xfrm>
          <a:ln>
            <a:noFill/>
          </a:ln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постарались в доступной и понятной форме для граждан,  показать основные показатели бюджета поселения</a:t>
            </a:r>
            <a:endParaRPr lang="ru-RU" sz="18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19400" y="762000"/>
            <a:ext cx="5181600" cy="18288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3000" y="2590800"/>
            <a:ext cx="3810000" cy="36576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4000" y="2590800"/>
            <a:ext cx="3657600" cy="36576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33300"/>
              </a:solidFill>
            </a:endParaRPr>
          </a:p>
        </p:txBody>
      </p:sp>
      <p:pic>
        <p:nvPicPr>
          <p:cNvPr id="8" name="Picture 2" descr="moned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800000" flipV="1">
            <a:off x="5562597" y="4038600"/>
            <a:ext cx="3352799" cy="22860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38" y="334963"/>
            <a:ext cx="1731962" cy="17256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457201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</a:t>
            </a:r>
            <a:r>
              <a:rPr lang="ru-RU" dirty="0" smtClean="0">
                <a:latin typeface="Constantia" pitchFamily="18" charset="0"/>
              </a:rPr>
              <a:t> – план доходов и расходов для обеспечения  обязательств государства, закрепленных в Конституции Российской Федерации.  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90800" y="1447800"/>
            <a:ext cx="5257800" cy="5334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onstantia" pitchFamily="18" charset="0"/>
              </a:rPr>
              <a:t>Бюджетная система Российской Федерации</a:t>
            </a:r>
            <a:endParaRPr lang="ru-RU" b="1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3000" y="2590800"/>
            <a:ext cx="12192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федеральный бюджет</a:t>
            </a:r>
            <a:endParaRPr lang="ru-RU" sz="1400" b="1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90800" y="2590800"/>
            <a:ext cx="1371600" cy="19050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государственных внебюджетных фондов Российской Федерации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91000" y="2590800"/>
            <a:ext cx="1371600" cy="19050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субъектов Российской Федерации  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0" y="2667000"/>
            <a:ext cx="17526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территориальных государственных внебюджетных фондов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20000" y="2667000"/>
            <a:ext cx="12192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местные бюджеты</a:t>
            </a:r>
          </a:p>
          <a:p>
            <a:pPr algn="ctr"/>
            <a:endParaRPr lang="ru-RU" sz="1400" dirty="0">
              <a:solidFill>
                <a:srgbClr val="6633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71600" y="5029200"/>
            <a:ext cx="1981200" cy="12954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городских округов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62400" y="4953000"/>
            <a:ext cx="1828800" cy="13716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муниципальных районов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4953000"/>
            <a:ext cx="2057400" cy="13716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городских и сельских поселений</a:t>
            </a:r>
            <a:endParaRPr lang="ru-RU" dirty="0" smtClean="0">
              <a:latin typeface="Constantia" pitchFamily="18" charset="0"/>
            </a:endParaRPr>
          </a:p>
          <a:p>
            <a:pPr algn="ctr"/>
            <a:endParaRPr lang="ru-RU" b="1" dirty="0">
              <a:latin typeface="Constantia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905000" y="1981200"/>
            <a:ext cx="3048000" cy="6858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505200" y="1981200"/>
            <a:ext cx="1447800" cy="6858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953000" y="1981200"/>
            <a:ext cx="33528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953000" y="1981200"/>
            <a:ext cx="17145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876800" y="1981200"/>
            <a:ext cx="762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2" idx="0"/>
          </p:cNvCxnSpPr>
          <p:nvPr/>
        </p:nvCxnSpPr>
        <p:spPr>
          <a:xfrm flipH="1">
            <a:off x="2362200" y="4495800"/>
            <a:ext cx="5791200" cy="5334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5715000" y="4495800"/>
            <a:ext cx="2438400" cy="5334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7848600" y="4495800"/>
            <a:ext cx="304800" cy="4572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3000" y="152400"/>
            <a:ext cx="7825680" cy="567680"/>
          </a:xfrm>
          <a:prstGeom prst="roundRect">
            <a:avLst/>
          </a:prstGeom>
          <a:solidFill>
            <a:srgbClr val="FFFF99"/>
          </a:solidFill>
          <a:ln>
            <a:solidFill>
              <a:srgbClr val="6633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066800" y="981075"/>
            <a:ext cx="16335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являются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ДОХОДАМИ БЮДЖЕТА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юджет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425" y="908050"/>
            <a:ext cx="2597150" cy="1944688"/>
          </a:xfrm>
          <a:prstGeom prst="rect">
            <a:avLst/>
          </a:prstGeom>
          <a:noFill/>
        </p:spPr>
      </p:pic>
      <p:sp>
        <p:nvSpPr>
          <p:cNvPr id="7" name="Прямоугольник 24"/>
          <p:cNvSpPr>
            <a:spLocks noChangeArrowheads="1"/>
          </p:cNvSpPr>
          <p:nvPr/>
        </p:nvSpPr>
        <p:spPr bwMode="auto">
          <a:xfrm>
            <a:off x="6443663" y="981075"/>
            <a:ext cx="20161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 называются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РАСХОДАМИ 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2997200"/>
            <a:ext cx="1295400" cy="3527425"/>
          </a:xfrm>
          <a:prstGeom prst="round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часть доходов граждан и организаций, которые они обязаны заплатить государству (например, налог на доходы физических лиц, налог на прибыль, налог на имущество физических лиц, земельный налог и др.)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656" y="2996952"/>
            <a:ext cx="1150938" cy="3527425"/>
          </a:xfrm>
          <a:prstGeom prst="round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платежи в виде штрафов, санкций за нарушение законодательства, платежи за пользование имуществом государства, средства самообложения граждан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БЕЗВОЗМЕЗД-НЫЕ ПОСТУПЛЕ-НИЯ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которые поступают в бюджет безвозмездно 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</a:t>
            </a:r>
            <a:r>
              <a:rPr lang="ru-RU" sz="1000" dirty="0">
                <a:solidFill>
                  <a:schemeClr val="tx1"/>
                </a:solidFill>
              </a:rPr>
              <a:t>) </a:t>
            </a:r>
          </a:p>
        </p:txBody>
      </p:sp>
      <p:pic>
        <p:nvPicPr>
          <p:cNvPr id="12" name="Рисунок 30" descr="культура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636838"/>
            <a:ext cx="7207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39" descr="библиотекарь 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708275"/>
            <a:ext cx="720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943600" y="3505200"/>
            <a:ext cx="990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культуру,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кинемато-графию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32" descr="жкх 7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5113" y="26368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7924800" y="3429000"/>
            <a:ext cx="83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45" descr="спорт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505201"/>
            <a:ext cx="881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5029200" y="4419601"/>
            <a:ext cx="83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физичес-кую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культуру и спорт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36" descr="дороги 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4800600"/>
            <a:ext cx="9144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37" descr="сельское хозяйство 2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48768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553200" y="5791200"/>
            <a:ext cx="83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национальную экономику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5" descr="чиновники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72450" y="414972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8305800" y="4953001"/>
            <a:ext cx="685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общегосударственные вопросы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33" descr="экологи 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2800" y="2971800"/>
            <a:ext cx="6858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43000" y="152400"/>
            <a:ext cx="7799387" cy="6477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pic>
        <p:nvPicPr>
          <p:cNvPr id="3" name="Рисунок 2" descr="весы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127125"/>
            <a:ext cx="2362200" cy="2444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9200" y="1219200"/>
            <a:ext cx="2819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= ДЕФИЦИТ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НЕДОСТАЮЩИЕ СРЕДСТВА БЕРУТ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 ДОЛГ   ИЛИ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НАКОПЛЕНИЙ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7400" y="1143001"/>
            <a:ext cx="304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&gt; РАСХОДЫ = ПРОФИЦИТ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ИЗЛИШКИ СРЕДСТВ  НАПРАВЛЯЮТ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НАКОПЛЕНИЯ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38100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Бюджет </a:t>
            </a:r>
            <a:r>
              <a:rPr lang="ru-RU" dirty="0" smtClean="0">
                <a:solidFill>
                  <a:srgbClr val="672020"/>
                </a:solidFill>
                <a:latin typeface="Constantia" pitchFamily="18" charset="0"/>
              </a:rPr>
              <a:t>составляется, как правило, на три года – очередной финансовый год и плановый период</a:t>
            </a:r>
            <a:endParaRPr lang="ru-RU" dirty="0" smtClean="0">
              <a:latin typeface="Constantia" pitchFamily="18" charset="0"/>
            </a:endParaRPr>
          </a:p>
          <a:p>
            <a:pPr algn="just"/>
            <a:endParaRPr lang="ru-RU" dirty="0" smtClean="0">
              <a:latin typeface="Constantia" pitchFamily="18" charset="0"/>
            </a:endParaRPr>
          </a:p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Очередной финансовый год </a:t>
            </a:r>
            <a:r>
              <a:rPr lang="ru-RU" dirty="0" smtClean="0">
                <a:solidFill>
                  <a:srgbClr val="672020"/>
                </a:solidFill>
                <a:latin typeface="Constantia" pitchFamily="18" charset="0"/>
              </a:rPr>
              <a:t>– </a:t>
            </a:r>
            <a:r>
              <a:rPr lang="ru-RU" dirty="0" err="1" smtClean="0">
                <a:solidFill>
                  <a:srgbClr val="672020"/>
                </a:solidFill>
                <a:latin typeface="Constantia" pitchFamily="18" charset="0"/>
              </a:rPr>
              <a:t>год</a:t>
            </a:r>
            <a:r>
              <a:rPr lang="ru-RU" dirty="0" smtClean="0">
                <a:solidFill>
                  <a:srgbClr val="672020"/>
                </a:solidFill>
                <a:latin typeface="Constantia" pitchFamily="18" charset="0"/>
              </a:rPr>
              <a:t>, на который составляется  бюджет </a:t>
            </a:r>
            <a:r>
              <a:rPr lang="ru-RU" dirty="0" smtClean="0">
                <a:latin typeface="Constantia" pitchFamily="18" charset="0"/>
              </a:rPr>
              <a:t>(2016 год)</a:t>
            </a:r>
          </a:p>
          <a:p>
            <a:pPr algn="just"/>
            <a:endParaRPr lang="ru-RU" dirty="0" smtClean="0">
              <a:latin typeface="Constantia" pitchFamily="18" charset="0"/>
            </a:endParaRPr>
          </a:p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Плановый период </a:t>
            </a:r>
            <a:r>
              <a:rPr lang="ru-RU" dirty="0" smtClean="0">
                <a:solidFill>
                  <a:srgbClr val="672020"/>
                </a:solidFill>
                <a:latin typeface="Constantia" pitchFamily="18" charset="0"/>
              </a:rPr>
              <a:t>– два года, следующих за очередным финансовым годом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43000" y="152400"/>
            <a:ext cx="7696200" cy="9906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Стадии бюджета</a:t>
            </a:r>
          </a:p>
        </p:txBody>
      </p:sp>
      <p:pic>
        <p:nvPicPr>
          <p:cNvPr id="5" name="Схе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8153400" cy="531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 – правовые акты,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формировании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52600" y="228600"/>
            <a:ext cx="68976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endParaRPr lang="ru-RU" sz="2800" b="1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Усть-Донецкого городского поселения</a:t>
            </a:r>
            <a:endParaRPr lang="ru-RU" sz="28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9" descr="бюджет 2014-20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7086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810001"/>
          <a:ext cx="7315199" cy="2575359"/>
        </p:xfrm>
        <a:graphic>
          <a:graphicData uri="http://schemas.openxmlformats.org/drawingml/2006/table">
            <a:tbl>
              <a:tblPr/>
              <a:tblGrid>
                <a:gridCol w="1790586"/>
                <a:gridCol w="1790586"/>
                <a:gridCol w="1790586"/>
                <a:gridCol w="1943441"/>
              </a:tblGrid>
              <a:tr h="83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Доходы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Расходы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Дефицит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34 836,5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38 291,9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3 455,4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44 408,0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44 707,8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37 407,2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37 407,2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239000" y="3429000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Constantia" pitchFamily="18" charset="0"/>
              </a:rPr>
              <a:t>тыс.рублей</a:t>
            </a:r>
            <a:endParaRPr lang="ru-RU" sz="1400" b="1" i="1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b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городского поселения </a:t>
            </a:r>
            <a:b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района в 2016 году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936</TotalTime>
  <Words>683</Words>
  <Application>Microsoft Office PowerPoint</Application>
  <PresentationFormat>Экран (4:3)</PresentationFormat>
  <Paragraphs>189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Бюджет Усть-Донецкого  городского поселения  на 2016 год</vt:lpstr>
      <vt:lpstr>   «Бюджет для граждан» познакомит вас с положениями основного финансового документа Усть-Донецкого городского поселения  – бюджета на 2016 год </vt:lpstr>
      <vt:lpstr>Слайд 3</vt:lpstr>
      <vt:lpstr>Слайд 4</vt:lpstr>
      <vt:lpstr>Слайд 5</vt:lpstr>
      <vt:lpstr>Слайд 6</vt:lpstr>
      <vt:lpstr>Нормативно – правовые акты,  при формировании бюджета на 2016 год </vt:lpstr>
      <vt:lpstr>Слайд 8</vt:lpstr>
      <vt:lpstr>Структура собственных доходов бюджета  Усть-Донецкого городского поселения  Усть-Донецкого района в 2016 году</vt:lpstr>
      <vt:lpstr>  Расходы  бюджета Усть-Донецкого городского поселения   Усть-Донецкого района по разделам  в 2016 году                                                                                                                                                                                                     тыс. рублей</vt:lpstr>
      <vt:lpstr>  Расходы  бюджета Усть-Донецкого городского поселения Усть-Донецкого района  в разрезе муниципальных программ  в  2016 году                                                                                                            тыс. руб.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147</cp:revision>
  <dcterms:created xsi:type="dcterms:W3CDTF">2016-02-12T05:48:00Z</dcterms:created>
  <dcterms:modified xsi:type="dcterms:W3CDTF">2016-02-24T10:31:35Z</dcterms:modified>
</cp:coreProperties>
</file>