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c:rich>
      </c:tx>
      <c:layout>
        <c:manualLayout>
          <c:xMode val="edge"/>
          <c:yMode val="edge"/>
          <c:x val="0.36599724391935839"/>
          <c:y val="8.502355949884182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Налоговые и неналоговые 37 715,8 (тыс.руб.)</c:v>
                </c:pt>
                <c:pt idx="1">
                  <c:v>Безвозмездные 23 777,3 (тыс.руб)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 b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894904142923449"/>
          <c:y val="0.36008221914707295"/>
          <c:w val="0.32104051154136548"/>
          <c:h val="0.40231419887357495"/>
        </c:manualLayout>
      </c:layout>
      <c:txPr>
        <a:bodyPr/>
        <a:lstStyle/>
        <a:p>
          <a:pPr>
            <a:defRPr b="0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9781482546040303"/>
          <c:y val="7.8396513515682414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Налоговые и неналоговые 39 110,6 (тыс.руб)</c:v>
                </c:pt>
                <c:pt idx="1">
                  <c:v>Безвозмездные 24 056,3 (тыс.руб)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1897911646736303"/>
          <c:y val="0.34274456260974545"/>
          <c:w val="0.33657641835003504"/>
          <c:h val="0.37095636451180092"/>
        </c:manualLayout>
      </c:layout>
      <c:txPr>
        <a:bodyPr/>
        <a:lstStyle/>
        <a:p>
          <a:pPr>
            <a:defRPr sz="140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Налоговые и неналоговые (40 472,8 (тыс.руб)</c:v>
                </c:pt>
                <c:pt idx="1">
                  <c:v>Безвозмездные 12 787,2 (тыс.руб)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3.2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7305680251976655E-2"/>
          <c:y val="2.4753694537637476E-2"/>
          <c:w val="0.65236505595420702"/>
          <c:h val="0.95049261092472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Профессиональная подготовка, переподготовка и повышение квалификации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16.3</c:v>
                </c:pt>
                <c:pt idx="1">
                  <c:v>0.70000000000000018</c:v>
                </c:pt>
                <c:pt idx="2">
                  <c:v>1</c:v>
                </c:pt>
                <c:pt idx="3">
                  <c:v>37.200000000000003</c:v>
                </c:pt>
                <c:pt idx="4">
                  <c:v>42.9</c:v>
                </c:pt>
                <c:pt idx="5">
                  <c:v>0</c:v>
                </c:pt>
                <c:pt idx="6">
                  <c:v>0.70000000000000018</c:v>
                </c:pt>
                <c:pt idx="7">
                  <c:v>0.6000000000000002</c:v>
                </c:pt>
                <c:pt idx="8">
                  <c:v>0.6000000000000002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9743179740987"/>
          <c:y val="6.1487149519048302E-2"/>
          <c:w val="0.29987919470736074"/>
          <c:h val="0.93410555882572854"/>
        </c:manualLayout>
      </c:layout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0.46903</cdr:x>
      <cdr:y>0.13924</cdr:y>
    </cdr:from>
    <cdr:to>
      <cdr:x>0.56637</cdr:x>
      <cdr:y>0.20253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86214" y="785818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16,3%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0.47788</cdr:x>
      <cdr:y>0.74684</cdr:y>
    </cdr:from>
    <cdr:to>
      <cdr:x>0.58407</cdr:x>
      <cdr:y>0.92405</cdr:y>
    </cdr:to>
    <cdr:sp macro="" textlink="">
      <cdr:nvSpPr>
        <cdr:cNvPr id="10" name="Соединительная линия уступом 9"/>
        <cdr:cNvSpPr/>
      </cdr:nvSpPr>
      <cdr:spPr>
        <a:xfrm xmlns:a="http://schemas.openxmlformats.org/drawingml/2006/main" rot="16200000" flipH="1">
          <a:off x="3857652" y="4214841"/>
          <a:ext cx="857256" cy="1000133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0.70886</cdr:y>
    </cdr:from>
    <cdr:to>
      <cdr:x>0.16814</cdr:x>
      <cdr:y>0.81013</cdr:y>
    </cdr:to>
    <cdr:sp macro="" textlink="">
      <cdr:nvSpPr>
        <cdr:cNvPr id="12" name="Соединительная линия уступом 11"/>
        <cdr:cNvSpPr/>
      </cdr:nvSpPr>
      <cdr:spPr>
        <a:xfrm xmlns:a="http://schemas.openxmlformats.org/drawingml/2006/main" rot="10800000" flipV="1">
          <a:off x="-214315" y="4000528"/>
          <a:ext cx="1357323" cy="571504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0.34513</cdr:x>
      <cdr:y>0.06329</cdr:y>
    </cdr:from>
    <cdr:to>
      <cdr:x>0.39823</cdr:x>
      <cdr:y>0.20253</cdr:y>
    </cdr:to>
    <cdr:sp macro="" textlink="">
      <cdr:nvSpPr>
        <cdr:cNvPr id="14" name="Соединительная линия уступом 13"/>
        <cdr:cNvSpPr/>
      </cdr:nvSpPr>
      <cdr:spPr>
        <a:xfrm xmlns:a="http://schemas.openxmlformats.org/drawingml/2006/main" rot="5400000" flipH="1" flipV="1">
          <a:off x="2607487" y="535785"/>
          <a:ext cx="785818" cy="428628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0.46903</cdr:x>
      <cdr:y>0.11392</cdr:y>
    </cdr:from>
    <cdr:to>
      <cdr:x>0.58407</cdr:x>
      <cdr:y>0.21519</cdr:y>
    </cdr:to>
    <cdr:sp macro="" textlink="">
      <cdr:nvSpPr>
        <cdr:cNvPr id="20" name="Соединительная линия уступом 19"/>
        <cdr:cNvSpPr/>
      </cdr:nvSpPr>
      <cdr:spPr>
        <a:xfrm xmlns:a="http://schemas.openxmlformats.org/drawingml/2006/main" flipV="1">
          <a:off x="3786214" y="642942"/>
          <a:ext cx="928694" cy="571504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0.56637</cdr:x>
      <cdr:y>0.20253</cdr:y>
    </cdr:from>
    <cdr:to>
      <cdr:x>0.60177</cdr:x>
      <cdr:y>0.29114</cdr:y>
    </cdr:to>
    <cdr:sp macro="" textlink="">
      <cdr:nvSpPr>
        <cdr:cNvPr id="22" name="Соединительная линия уступом 21"/>
        <cdr:cNvSpPr/>
      </cdr:nvSpPr>
      <cdr:spPr>
        <a:xfrm xmlns:a="http://schemas.openxmlformats.org/drawingml/2006/main" rot="16200000" flipV="1">
          <a:off x="4572032" y="1143007"/>
          <a:ext cx="285752" cy="500067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0.61062</cdr:x>
      <cdr:y>0.24051</cdr:y>
    </cdr:from>
    <cdr:to>
      <cdr:x>0.70796</cdr:x>
      <cdr:y>0.31646</cdr:y>
    </cdr:to>
    <cdr:sp macro="" textlink="">
      <cdr:nvSpPr>
        <cdr:cNvPr id="24" name="Соединительная линия уступом 23"/>
        <cdr:cNvSpPr/>
      </cdr:nvSpPr>
      <cdr:spPr>
        <a:xfrm xmlns:a="http://schemas.openxmlformats.org/drawingml/2006/main" flipV="1">
          <a:off x="4929222" y="1357322"/>
          <a:ext cx="785818" cy="428628"/>
        </a:xfrm>
        <a:prstGeom xmlns:a="http://schemas.openxmlformats.org/drawingml/2006/main" prst="bentConnector3">
          <a:avLst>
            <a:gd name="adj1" fmla="val 50000"/>
          </a:avLst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2019год\Бюджет для граждан\ПРОЕКТ БЮДЖЕТ НА 2020-2022ГГ\е0002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37548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бюджета Усть-Донецкого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городского поселения </a:t>
            </a:r>
          </a:p>
          <a:p>
            <a:pPr algn="ctr"/>
            <a:r>
              <a:rPr lang="ru-RU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2020 год </a:t>
            </a:r>
          </a:p>
          <a:p>
            <a:pPr algn="ctr"/>
            <a:r>
              <a:rPr lang="ru-RU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на плановый период </a:t>
            </a:r>
          </a:p>
          <a:p>
            <a:pPr algn="ctr"/>
            <a:r>
              <a:rPr lang="ru-RU" sz="4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2021-2022г.</a:t>
            </a:r>
            <a:endParaRPr lang="ru-RU" sz="4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19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51520" y="744"/>
            <a:ext cx="8568952" cy="6668616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31640" y="1484784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rgbClr val="002060"/>
                </a:solidFill>
              </a:rPr>
              <a:t>Проект решения  «О бюджете Усть-Донецкого городского поселения  на 2020 год и на плановый период 2021 и 2022 годов» (далее - бюджет) подготовлен на основе прогноза социально-экономического развития Усть-Донецкого городского поселения на 2020-2022 годы от 27 августа 2019 года № 116/1, основных направлений бюджетной и налоговой политики на 2020-2022 годы, утвержденных постановлением Администрации Усть-Донецкого городского поселения от 25.10.2019 № 260, с учетом ключевых стратегических задач, обозначенных указами Президента Российской Федерации.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6661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699792" y="4243443"/>
            <a:ext cx="3744416" cy="22322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75856" y="469784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Доходы бюджета</a:t>
            </a:r>
            <a:endParaRPr lang="ru-RU" sz="40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3159" y="2492896"/>
            <a:ext cx="2736304" cy="1837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64623" y="2492896"/>
            <a:ext cx="2736304" cy="1837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7705" y="655324"/>
            <a:ext cx="2736304" cy="18375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3923928" y="2348880"/>
            <a:ext cx="1296144" cy="198158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2428079">
            <a:off x="6235303" y="4008879"/>
            <a:ext cx="1008112" cy="151216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9265011">
            <a:off x="1921689" y="4012019"/>
            <a:ext cx="1008112" cy="1512168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131738" y="1312500"/>
            <a:ext cx="278823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Неналоговые</a:t>
            </a:r>
            <a:endParaRPr lang="ru-RU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765" y="3080419"/>
            <a:ext cx="278823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Налоговые</a:t>
            </a:r>
            <a:endParaRPr lang="ru-RU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8656" y="2934629"/>
            <a:ext cx="2788238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Безвозмезд-ные</a:t>
            </a:r>
            <a:endParaRPr lang="ru-RU" sz="2800" dirty="0">
              <a:solidFill>
                <a:srgbClr val="00206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2" name="Picture 4" descr="C:\Users\mmvid\Desktop\Новая папка (7)\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9" y="412400"/>
            <a:ext cx="2682834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mvid\Desktop\Новая папка (7)\iB1MA1ID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656" y="420040"/>
            <a:ext cx="2682834" cy="18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039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85720" y="1428736"/>
          <a:ext cx="450059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857752" y="1428736"/>
          <a:ext cx="4286248" cy="3563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000232" y="4151322"/>
          <a:ext cx="5167306" cy="2706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034" y="0"/>
            <a:ext cx="830708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 поступления </a:t>
            </a:r>
          </a:p>
          <a:p>
            <a:pPr algn="ctr"/>
            <a:r>
              <a:rPr lang="ru-RU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доходов в бюджет поселения</a:t>
            </a:r>
            <a:endParaRPr lang="ru-RU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проект бюджета\24-247908_money-bag-royalty-free-clip-art-money-ba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2582185" cy="27141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714744" y="3214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РАСХОДЫ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2609716">
            <a:off x="2146715" y="1636725"/>
            <a:ext cx="1418681" cy="77125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1857356" y="2786057"/>
            <a:ext cx="1370084" cy="77125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9695808">
            <a:off x="1370640" y="3765893"/>
            <a:ext cx="1985469" cy="108430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20073873">
            <a:off x="5381321" y="1676680"/>
            <a:ext cx="1458431" cy="77125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715008" y="2786058"/>
            <a:ext cx="1227208" cy="77125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291434">
            <a:off x="5685475" y="3693033"/>
            <a:ext cx="1354200" cy="87525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7316275">
            <a:off x="2681420" y="4696781"/>
            <a:ext cx="1227208" cy="77125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589521">
            <a:off x="5148603" y="4655347"/>
            <a:ext cx="1888760" cy="97080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3750463" y="4964917"/>
            <a:ext cx="1357321" cy="10001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744386">
            <a:off x="1903727" y="1888549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Общегосударственные вопросы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773708">
            <a:off x="2730087" y="1709231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10 016,3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3000372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Национальная 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оборона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8860" y="2714620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416,0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497712">
            <a:off x="1468696" y="4015264"/>
            <a:ext cx="20002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0450040">
            <a:off x="2096456" y="3644357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625,8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8240435">
            <a:off x="2374631" y="4738025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Национальная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 экономика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8309356">
            <a:off x="2714893" y="4529183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22 889,7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3431782" y="4997847"/>
            <a:ext cx="20002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err="1" smtClean="0">
                <a:solidFill>
                  <a:schemeClr val="bg1">
                    <a:lumMod val="50000"/>
                  </a:schemeClr>
                </a:solidFill>
              </a:rPr>
              <a:t>Жилищно</a:t>
            </a:r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коммунальное 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хозяйство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3618600" y="4953904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26 395,6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512092">
            <a:off x="5058398" y="4804388"/>
            <a:ext cx="200026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Профессиональная подготовка, переподготовка и повышение квалификации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555610">
            <a:off x="5839528" y="4702799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25,0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300931">
            <a:off x="5290270" y="3865037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Культура и 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кинематография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335349">
            <a:off x="6023338" y="367500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400,0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3504" y="3000372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Социальная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 политика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57884" y="264318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365,0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009458">
            <a:off x="4916767" y="1924730"/>
            <a:ext cx="200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Физическая </a:t>
            </a:r>
          </a:p>
          <a:p>
            <a:pPr algn="ctr"/>
            <a:r>
              <a:rPr lang="ru-RU" sz="1050" b="1" dirty="0" smtClean="0">
                <a:solidFill>
                  <a:schemeClr val="bg1">
                    <a:lumMod val="50000"/>
                  </a:schemeClr>
                </a:solidFill>
              </a:rPr>
              <a:t>культура и спорт</a:t>
            </a:r>
            <a:endParaRPr lang="ru-RU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0027204">
            <a:off x="5449475" y="1618019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357,0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в 2020 году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разделам бюджетной 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классификации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58148" y="14285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pic>
        <p:nvPicPr>
          <p:cNvPr id="1026" name="Picture 2" descr="F:\проект бюджета\Ishodni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142984"/>
            <a:ext cx="1425533" cy="928694"/>
          </a:xfrm>
          <a:prstGeom prst="rect">
            <a:avLst/>
          </a:prstGeom>
          <a:noFill/>
        </p:spPr>
      </p:pic>
      <p:pic>
        <p:nvPicPr>
          <p:cNvPr id="1027" name="Picture 3" descr="F:\проект бюджета\og_og_15093750472983985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643182"/>
            <a:ext cx="1571604" cy="895338"/>
          </a:xfrm>
          <a:prstGeom prst="rect">
            <a:avLst/>
          </a:prstGeom>
          <a:noFill/>
        </p:spPr>
      </p:pic>
      <p:pic>
        <p:nvPicPr>
          <p:cNvPr id="1028" name="Picture 4" descr="F:\проект бюджета\3-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357694"/>
            <a:ext cx="1162024" cy="871518"/>
          </a:xfrm>
          <a:prstGeom prst="rect">
            <a:avLst/>
          </a:prstGeom>
          <a:noFill/>
        </p:spPr>
      </p:pic>
      <p:pic>
        <p:nvPicPr>
          <p:cNvPr id="1029" name="Picture 5" descr="F:\проект бюджета\image156679564139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715016"/>
            <a:ext cx="1493837" cy="994588"/>
          </a:xfrm>
          <a:prstGeom prst="rect">
            <a:avLst/>
          </a:prstGeom>
          <a:noFill/>
        </p:spPr>
      </p:pic>
      <p:pic>
        <p:nvPicPr>
          <p:cNvPr id="1030" name="Picture 6" descr="F:\проект бюджета\dNFV_ap9LE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6143644"/>
            <a:ext cx="1416430" cy="571504"/>
          </a:xfrm>
          <a:prstGeom prst="rect">
            <a:avLst/>
          </a:prstGeom>
          <a:noFill/>
        </p:spPr>
      </p:pic>
      <p:pic>
        <p:nvPicPr>
          <p:cNvPr id="1031" name="Picture 7" descr="F:\проект бюджета\1479989698_20131119-obucheni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5572140"/>
            <a:ext cx="1834062" cy="1033451"/>
          </a:xfrm>
          <a:prstGeom prst="rect">
            <a:avLst/>
          </a:prstGeom>
          <a:noFill/>
        </p:spPr>
      </p:pic>
      <p:pic>
        <p:nvPicPr>
          <p:cNvPr id="1032" name="Picture 8" descr="F:\проект бюджета\imag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15206" y="4143380"/>
            <a:ext cx="1495478" cy="1211527"/>
          </a:xfrm>
          <a:prstGeom prst="rect">
            <a:avLst/>
          </a:prstGeom>
          <a:noFill/>
        </p:spPr>
      </p:pic>
      <p:pic>
        <p:nvPicPr>
          <p:cNvPr id="1033" name="Picture 9" descr="F:\проект бюджета\fbae5d1d74568c9ad33b86ae61b76f2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15206" y="2786058"/>
            <a:ext cx="1322608" cy="919146"/>
          </a:xfrm>
          <a:prstGeom prst="rect">
            <a:avLst/>
          </a:prstGeom>
          <a:noFill/>
        </p:spPr>
      </p:pic>
      <p:pic>
        <p:nvPicPr>
          <p:cNvPr id="1034" name="Picture 10" descr="F:\проект бюджета\2017_08_11-013-02_00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768" y="1285860"/>
            <a:ext cx="1393011" cy="928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Удельный вес в структуре расходов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857232"/>
          <a:ext cx="807249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5072066" y="1928802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0,7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5715008" y="1928802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1,0%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572000" y="5286388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37,2%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500034" y="5000636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42,9</a:t>
            </a:r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1928794" y="1214422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0,7%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714612" y="1285860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0,6%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286116" y="1285860"/>
            <a:ext cx="785818" cy="3571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0,6%</a:t>
            </a:r>
            <a:endParaRPr lang="ru-RU" sz="11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10800000">
            <a:off x="2000232" y="1500174"/>
            <a:ext cx="1000132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Соединительная линия уступом 12"/>
          <p:cNvSpPr/>
          <p:nvPr/>
        </p:nvSpPr>
        <p:spPr>
          <a:xfrm rot="5400000" flipH="1">
            <a:off x="2571736" y="1428736"/>
            <a:ext cx="785818" cy="35719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357298"/>
          <a:ext cx="8286809" cy="5362732"/>
        </p:xfrm>
        <a:graphic>
          <a:graphicData uri="http://schemas.openxmlformats.org/drawingml/2006/table">
            <a:tbl>
              <a:tblPr/>
              <a:tblGrid>
                <a:gridCol w="4745750"/>
                <a:gridCol w="1225232"/>
                <a:gridCol w="1202795"/>
                <a:gridCol w="1113032"/>
              </a:tblGrid>
              <a:tr h="55407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80" marR="4980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программы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сумма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Муниципальная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Усть-Донецкого городского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поселения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451,0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431,0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«Развитие культуры, физической культуры и спорта»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757,0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647,0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627,0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«Управление муниципальными финансами»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266,6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267,2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267,9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«Благоустройство территории Усть-Донецкого городского поселения»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39 092,2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39 281,2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29 234,6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«Обеспечение доступным и комфортным жильем и качественными жилищно-коммунальными услугами населения Усть-Донецкого городского поселения»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9 743,1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9 743,1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9 743,1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«Обеспечение бщественного порядка и противодействие преступности»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177,5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177,5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177,5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«Муниципальная политика»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10 618,5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10 646,6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10 249,8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Усть-Донецкого городского поселения "Формирование современной городской среды на территории Усть-Донецкого городского поселения"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61 355,9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61 443,6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50 980,9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Непрограммные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137,2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1 723,3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2 279,1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ВСЕГО: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61 493,1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63 166,9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53 260,0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-142900"/>
            <a:ext cx="736932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в разрезе </a:t>
            </a:r>
          </a:p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муниципальных программ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114298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2020 год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72264" y="114298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2021 год</a:t>
            </a:r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15272" y="114298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2022 год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142984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</a:t>
            </a:r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500174"/>
            <a:ext cx="7344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onstantia" pitchFamily="18" charset="0"/>
              </a:rPr>
              <a:t>«Бюджет для граждан»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Подготовлен финансово-экономическим отделом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Администрации Усть-Донецкого городского поселения</a:t>
            </a:r>
          </a:p>
          <a:p>
            <a:pPr algn="ctr">
              <a:defRPr/>
            </a:pPr>
            <a:endParaRPr lang="ru-RU" b="1" dirty="0" smtClean="0">
              <a:solidFill>
                <a:srgbClr val="9A3130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Администрация Усть-Донецкого городского поселения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 находится по адресу: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р.п.Усть-Донецкий,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Ростовской области, ул. Портовая д.9.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Телефон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entury Schoolbook" pitchFamily="18" charset="0"/>
              </a:rPr>
              <a:t>8(86351)9-11-35,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onstantia" pitchFamily="18" charset="0"/>
              </a:rPr>
              <a:t> электронная почта </a:t>
            </a:r>
            <a:r>
              <a:rPr lang="en-US" b="1" u="sng" dirty="0" smtClean="0">
                <a:solidFill>
                  <a:srgbClr val="0070C0"/>
                </a:solidFill>
                <a:latin typeface="Constantia" pitchFamily="18" charset="0"/>
              </a:rPr>
              <a:t>ustdon_gp@mail.ru</a:t>
            </a:r>
            <a:endParaRPr lang="en-US" b="1" u="sng" dirty="0" smtClean="0">
              <a:solidFill>
                <a:srgbClr val="0070C0"/>
              </a:solidFill>
              <a:latin typeface="Constantia" pitchFamily="18" charset="0"/>
            </a:endParaRPr>
          </a:p>
          <a:p>
            <a:pPr algn="ctr">
              <a:defRPr/>
            </a:pPr>
            <a:endParaRPr lang="en-US" b="1" dirty="0" smtClean="0">
              <a:solidFill>
                <a:schemeClr val="accent5">
                  <a:lumMod val="75000"/>
                </a:schemeClr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Информацию о бюджете можно получить на официальном сайте Усть-Донецкого городского поселения по адресу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002060"/>
                </a:solidFill>
                <a:latin typeface="Constantia" pitchFamily="18" charset="0"/>
              </a:rPr>
              <a:t>http://ustdoneckaya-adm.ru</a:t>
            </a:r>
            <a:endParaRPr lang="ru-RU" b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57166"/>
            <a:ext cx="7972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Контактная  информация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6" descr="D:\Рабочий стол\1132-contac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857760"/>
            <a:ext cx="5832648" cy="2141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192</TotalTime>
  <Words>435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Tradeshow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 video</dc:creator>
  <cp:lastModifiedBy>Admin</cp:lastModifiedBy>
  <cp:revision>24</cp:revision>
  <dcterms:created xsi:type="dcterms:W3CDTF">2019-11-27T19:27:50Z</dcterms:created>
  <dcterms:modified xsi:type="dcterms:W3CDTF">2019-11-28T08:53:42Z</dcterms:modified>
</cp:coreProperties>
</file>